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3" r:id="rId3"/>
    <p:sldId id="292"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94" r:id="rId20"/>
    <p:sldId id="293" r:id="rId21"/>
    <p:sldId id="289" r:id="rId22"/>
    <p:sldId id="295" r:id="rId23"/>
    <p:sldId id="288" r:id="rId24"/>
    <p:sldId id="290" r:id="rId25"/>
    <p:sldId id="276" r:id="rId26"/>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3616" autoAdjust="0"/>
  </p:normalViewPr>
  <p:slideViewPr>
    <p:cSldViewPr snapToGrid="0" snapToObjects="1">
      <p:cViewPr>
        <p:scale>
          <a:sx n="100" d="100"/>
          <a:sy n="100" d="100"/>
        </p:scale>
        <p:origin x="-900" y="-48"/>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30.08.2017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a:t>
            </a:r>
            <a:r>
              <a:rPr lang="en-US" baseline="0" dirty="0" err="1"/>
              <a:t>half length</a:t>
            </a:r>
            <a:r>
              <a:rPr lang="en-US" baseline="0" dirty="0"/>
              <a:t>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r>
              <a:rPr lang="en-US" baseline="0" dirty="0" smtClean="0"/>
              <a:t>.</a:t>
            </a:r>
          </a:p>
          <a:p>
            <a:pPr marL="628650" lvl="1" indent="-171450">
              <a:buFont typeface="Arial" panose="020B0604020202020204" pitchFamily="34" charset="0"/>
              <a:buChar char="•"/>
            </a:pPr>
            <a:r>
              <a:rPr lang="en-US" baseline="0" dirty="0" smtClean="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particular</a:t>
            </a:r>
            <a:r>
              <a:rPr lang="en-US" baseline="0" dirty="0" smtClean="0"/>
              <a:t> characteristics of the problem studied make it likely to become unstable. To account this phenomena, it is necessary to add artificial structural damping. This is done by the incorporation of constant damping factor. </a:t>
            </a:r>
          </a:p>
          <a:p>
            <a:endParaRPr lang="en-US" baseline="0" dirty="0" smtClean="0"/>
          </a:p>
          <a:p>
            <a:r>
              <a:rPr lang="en-US" baseline="0" dirty="0" smtClean="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a:t>
            </a:r>
            <a:r>
              <a:rPr lang="en-US" baseline="0" dirty="0" err="1" smtClean="0"/>
              <a:t>neglectable</a:t>
            </a:r>
            <a:r>
              <a:rPr lang="en-US" baseline="0" dirty="0" smtClean="0"/>
              <a:t> in comparison.</a:t>
            </a:r>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Positive slope:</a:t>
            </a:r>
          </a:p>
          <a:p>
            <a:endParaRPr lang="en-US" dirty="0"/>
          </a:p>
          <a:p>
            <a:pPr marL="628650" lvl="1" indent="-171450">
              <a:buFont typeface="Arial" pitchFamily="34" charset="0"/>
              <a:buChar char="•"/>
            </a:pPr>
            <a:r>
              <a:rPr lang="en-US" dirty="0" smtClean="0"/>
              <a:t>Wing-box</a:t>
            </a:r>
            <a:r>
              <a:rPr lang="en-US" baseline="0" dirty="0" smtClean="0"/>
              <a:t> thickness</a:t>
            </a:r>
          </a:p>
          <a:p>
            <a:pPr marL="628650" lvl="1" indent="-171450">
              <a:buFont typeface="Arial" pitchFamily="34" charset="0"/>
              <a:buChar char="•"/>
            </a:pPr>
            <a:r>
              <a:rPr lang="en-US" dirty="0" smtClean="0"/>
              <a:t>Chiral</a:t>
            </a:r>
            <a:r>
              <a:rPr lang="en-US" baseline="0" dirty="0" smtClean="0"/>
              <a:t> lattice thickness</a:t>
            </a:r>
          </a:p>
          <a:p>
            <a:pPr marL="628650" lvl="1" indent="-171450">
              <a:buFont typeface="Arial" pitchFamily="34" charset="0"/>
              <a:buChar char="•"/>
            </a:pPr>
            <a:endParaRPr lang="en-US" baseline="0" dirty="0" smtClean="0"/>
          </a:p>
          <a:p>
            <a:pPr marL="0" lvl="0" indent="0">
              <a:buFont typeface="Arial" pitchFamily="34" charset="0"/>
              <a:buNone/>
            </a:pPr>
            <a:r>
              <a:rPr lang="en-US" baseline="0" dirty="0" smtClean="0"/>
              <a:t>Negative slope</a:t>
            </a:r>
          </a:p>
          <a:p>
            <a:pPr marL="0" lvl="0" indent="0">
              <a:buFont typeface="Arial" pitchFamily="34" charset="0"/>
              <a:buNone/>
            </a:pPr>
            <a:endParaRPr lang="en-US" baseline="0" dirty="0" smtClean="0"/>
          </a:p>
          <a:p>
            <a:pPr marL="628650" lvl="1" indent="-171450">
              <a:buFont typeface="Arial" pitchFamily="34" charset="0"/>
              <a:buChar char="•"/>
            </a:pPr>
            <a:r>
              <a:rPr lang="en-US" baseline="0" dirty="0" smtClean="0"/>
              <a:t>Wing-box length</a:t>
            </a:r>
          </a:p>
          <a:p>
            <a:pPr marL="628650" lvl="1" indent="-171450">
              <a:buFont typeface="Arial" pitchFamily="34" charset="0"/>
              <a:buChar char="•"/>
            </a:pPr>
            <a:r>
              <a:rPr lang="en-US" baseline="0" dirty="0" smtClean="0"/>
              <a:t>Chiral ligament length</a:t>
            </a:r>
            <a:endParaRPr lang="en-US" dirty="0" smtClean="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twist1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a:t>
            </a:r>
            <a:r>
              <a:rPr lang="en-US" baseline="0" dirty="0" smtClean="0"/>
              <a:t> rotation of the nodes at the boundary between the lattice structure and the wing-box skin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r>
              <a:rPr lang="en-US" baseline="0" dirty="0"/>
              <a:t>Negative Poisson ratio, shear modulus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neglectable in comparison with the twist adaptation.</a:t>
            </a:r>
          </a:p>
          <a:p>
            <a:endParaRPr lang="en-US" baseline="0" dirty="0"/>
          </a:p>
          <a:p>
            <a:r>
              <a:rPr lang="en-US" baseline="0" dirty="0"/>
              <a:t>Now, the computational model is explained… (go to next slide)</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30.08.2017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30.08.2017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30.08.2017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30.08.2017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838128" y="1987172"/>
            <a:ext cx="4778605" cy="3276525"/>
          </a:xfrm>
          <a:prstGeom prst="rect">
            <a:avLst/>
          </a:prstGeom>
        </p:spPr>
      </p:pic>
      <p:sp>
        <p:nvSpPr>
          <p:cNvPr id="11" name="TextBox 10"/>
          <p:cNvSpPr txBox="1"/>
          <p:nvPr/>
        </p:nvSpPr>
        <p:spPr>
          <a:xfrm>
            <a:off x="978351" y="5299618"/>
            <a:ext cx="4498157" cy="261610"/>
          </a:xfrm>
          <a:prstGeom prst="rect">
            <a:avLst/>
          </a:prstGeom>
          <a:noFill/>
        </p:spPr>
        <p:txBody>
          <a:bodyPr wrap="square" rtlCol="0">
            <a:spAutoFit/>
          </a:bodyPr>
          <a:lstStyle/>
          <a:p>
            <a:pPr algn="ctr"/>
            <a:r>
              <a:rPr lang="en-US" sz="1100" b="1" dirty="0"/>
              <a:t>Fig 15</a:t>
            </a:r>
            <a:r>
              <a:rPr lang="en-US" sz="1100" dirty="0"/>
              <a:t>:  Internal parameters for the chiral structure design</a:t>
            </a:r>
          </a:p>
        </p:txBody>
      </p:sp>
      <p:grpSp>
        <p:nvGrpSpPr>
          <p:cNvPr id="9" name="Group 8"/>
          <p:cNvGrpSpPr/>
          <p:nvPr/>
        </p:nvGrpSpPr>
        <p:grpSpPr>
          <a:xfrm>
            <a:off x="6625777" y="983833"/>
            <a:ext cx="4965980" cy="2695720"/>
            <a:chOff x="6850722" y="741590"/>
            <a:chExt cx="4498157" cy="2441768"/>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912594" y="741590"/>
              <a:ext cx="3966900" cy="2196636"/>
            </a:xfrm>
            <a:prstGeom prst="rect">
              <a:avLst/>
            </a:prstGeom>
          </p:spPr>
        </p:pic>
        <p:sp>
          <p:nvSpPr>
            <p:cNvPr id="13" name="TextBox 12"/>
            <p:cNvSpPr txBox="1"/>
            <p:nvPr/>
          </p:nvSpPr>
          <p:spPr>
            <a:xfrm>
              <a:off x="6850722" y="2946393"/>
              <a:ext cx="4498157" cy="236965"/>
            </a:xfrm>
            <a:prstGeom prst="rect">
              <a:avLst/>
            </a:prstGeom>
            <a:noFill/>
          </p:spPr>
          <p:txBody>
            <a:bodyPr wrap="square" rtlCol="0">
              <a:spAutoFit/>
            </a:bodyPr>
            <a:lstStyle/>
            <a:p>
              <a:pPr algn="ctr"/>
              <a:r>
                <a:rPr lang="en-US" sz="1100" b="1" dirty="0"/>
                <a:t>Fig 16</a:t>
              </a:r>
              <a:r>
                <a:rPr lang="en-US" sz="1100" dirty="0"/>
                <a:t>:  Division of the chiral structure in N and M unit cells</a:t>
              </a:r>
            </a:p>
          </p:txBody>
        </p:sp>
      </p:grpSp>
      <p:grpSp>
        <p:nvGrpSpPr>
          <p:cNvPr id="2" name="Group 1"/>
          <p:cNvGrpSpPr/>
          <p:nvPr/>
        </p:nvGrpSpPr>
        <p:grpSpPr>
          <a:xfrm>
            <a:off x="6859689" y="3881586"/>
            <a:ext cx="4498157" cy="2427140"/>
            <a:chOff x="6850723" y="3489171"/>
            <a:chExt cx="4498157" cy="2427140"/>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850723" y="5654701"/>
              <a:ext cx="4498157" cy="261610"/>
            </a:xfrm>
            <a:prstGeom prst="rect">
              <a:avLst/>
            </a:prstGeom>
            <a:noFill/>
          </p:spPr>
          <p:txBody>
            <a:bodyPr wrap="square" rtlCol="0">
              <a:spAutoFit/>
            </a:bodyPr>
            <a:lstStyle/>
            <a:p>
              <a:pPr algn="ctr"/>
              <a:r>
                <a:rPr lang="en-US" sz="1100" b="1" dirty="0"/>
                <a:t>Fig 17</a:t>
              </a:r>
              <a:r>
                <a:rPr lang="en-US" sz="1100" dirty="0"/>
                <a:t>:  Parameters used in the chiral structure lattice design</a:t>
              </a:r>
            </a:p>
          </p:txBody>
        </p:sp>
      </p:gr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a:t>Fig 19</a:t>
            </a:r>
            <a:r>
              <a:rPr lang="en-US" sz="1100" dirty="0"/>
              <a:t>:  Parameters used in the chiral structure lattice design</a:t>
            </a:r>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a:t>Fig 18</a:t>
            </a:r>
            <a:r>
              <a:rPr lang="en-US" sz="1100" dirty="0"/>
              <a:t>:  Characteristic dimensions of the wing-box design</a:t>
            </a:r>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a:t>Fig 21</a:t>
            </a:r>
            <a:r>
              <a:rPr lang="en-US" sz="1100" dirty="0"/>
              <a:t>:  Parameters used in the ribs design</a:t>
            </a:r>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a:t>Fig 20</a:t>
            </a:r>
            <a:r>
              <a:rPr lang="en-US" sz="1100" dirty="0"/>
              <a:t>:  Characteristic dimensions of ribs design</a:t>
            </a:r>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23</a:t>
            </a:r>
            <a:r>
              <a:rPr lang="en-US" sz="1100" dirty="0"/>
              <a:t>: Chiral nodes on the manufactured demonstrator, 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22</a:t>
            </a:r>
            <a:r>
              <a:rPr lang="en-US" sz="1100" dirty="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39165" y="2660605"/>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25</a:t>
              </a:r>
              <a:r>
                <a:rPr lang="en-US" sz="1100" dirty="0"/>
                <a:t>: Connection between the chiral lattice and the skin on the manufactured demonstrator, Vincenz (2016)</a:t>
              </a:r>
              <a:endParaRPr lang="en-GB" sz="1100" baseline="30000" dirty="0"/>
            </a:p>
          </p:txBody>
        </p:sp>
      </p:grpSp>
      <p:sp>
        <p:nvSpPr>
          <p:cNvPr id="19" name="TextBox 18"/>
          <p:cNvSpPr txBox="1"/>
          <p:nvPr/>
        </p:nvSpPr>
        <p:spPr>
          <a:xfrm>
            <a:off x="1337446" y="5529837"/>
            <a:ext cx="4498157" cy="261610"/>
          </a:xfrm>
          <a:prstGeom prst="rect">
            <a:avLst/>
          </a:prstGeom>
          <a:noFill/>
        </p:spPr>
        <p:txBody>
          <a:bodyPr wrap="square" rtlCol="0">
            <a:spAutoFit/>
          </a:bodyPr>
          <a:lstStyle/>
          <a:p>
            <a:pPr algn="ctr"/>
            <a:r>
              <a:rPr lang="en-US" sz="1100" b="1" dirty="0"/>
              <a:t>Fig 24</a:t>
            </a:r>
            <a:r>
              <a:rPr lang="en-US" sz="1100" dirty="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endParaRPr lang="en-US" sz="1400" dirty="0"/>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298" y="2523470"/>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26</a:t>
            </a:r>
            <a:r>
              <a:rPr lang="en-US" sz="1100" dirty="0"/>
              <a:t>: 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27</a:t>
            </a:r>
            <a:r>
              <a:rPr lang="en-US" sz="1100" dirty="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28</a:t>
            </a:r>
            <a:r>
              <a:rPr lang="en-US" sz="1100" dirty="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 for the baseline configuration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31</a:t>
            </a:r>
            <a:r>
              <a:rPr lang="en-US" sz="1100" dirty="0"/>
              <a:t>: Elastic instabilities for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29</a:t>
            </a:r>
            <a:r>
              <a:rPr lang="en-US" sz="1100" dirty="0"/>
              <a:t>: Elastic instabilities for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30</a:t>
            </a:r>
            <a:r>
              <a:rPr lang="en-US" sz="1100" dirty="0"/>
              <a:t>: Elastic instabilities for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32</a:t>
            </a:r>
            <a:r>
              <a:rPr lang="en-US" sz="1100" dirty="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430887"/>
          </a:xfrm>
          <a:prstGeom prst="rect">
            <a:avLst/>
          </a:prstGeom>
          <a:noFill/>
        </p:spPr>
        <p:txBody>
          <a:bodyPr wrap="square" rtlCol="0">
            <a:spAutoFit/>
          </a:bodyPr>
          <a:lstStyle/>
          <a:p>
            <a:pPr algn="ctr"/>
            <a:r>
              <a:rPr lang="en-US" sz="1100" b="1" dirty="0"/>
              <a:t>Fig 34</a:t>
            </a:r>
            <a:r>
              <a:rPr lang="en-US" sz="1100" dirty="0"/>
              <a:t>: External work </a:t>
            </a:r>
            <a:r>
              <a:rPr lang="en-US" sz="1100" dirty="0" err="1"/>
              <a:t>vs</a:t>
            </a:r>
            <a:r>
              <a:rPr lang="en-US" sz="1100" dirty="0"/>
              <a:t> static energy </a:t>
            </a:r>
            <a:r>
              <a:rPr lang="en-US" sz="1100" dirty="0" smtClean="0"/>
              <a:t>dissipated </a:t>
            </a:r>
            <a:r>
              <a:rPr lang="en-US" sz="1100" dirty="0"/>
              <a:t>through artificial damping, f</a:t>
            </a:r>
            <a:r>
              <a:rPr lang="en-GB" sz="1100" dirty="0"/>
              <a:t>or c = 10</a:t>
            </a:r>
            <a:r>
              <a:rPr lang="en-GB" sz="1100" baseline="30000" dirty="0"/>
              <a:t>-6</a:t>
            </a:r>
          </a:p>
        </p:txBody>
      </p:sp>
      <p:sp>
        <p:nvSpPr>
          <p:cNvPr id="27" name="TextBox 26"/>
          <p:cNvSpPr txBox="1"/>
          <p:nvPr/>
        </p:nvSpPr>
        <p:spPr>
          <a:xfrm>
            <a:off x="7708069" y="6093282"/>
            <a:ext cx="3988865" cy="430887"/>
          </a:xfrm>
          <a:prstGeom prst="rect">
            <a:avLst/>
          </a:prstGeom>
          <a:noFill/>
        </p:spPr>
        <p:txBody>
          <a:bodyPr wrap="square" rtlCol="0">
            <a:spAutoFit/>
          </a:bodyPr>
          <a:lstStyle/>
          <a:p>
            <a:pPr algn="ctr"/>
            <a:r>
              <a:rPr lang="en-US" sz="1100" b="1" dirty="0"/>
              <a:t>Fig 35</a:t>
            </a:r>
            <a:r>
              <a:rPr lang="en-US" sz="1100" dirty="0"/>
              <a:t>: External work </a:t>
            </a:r>
            <a:r>
              <a:rPr lang="en-US" sz="1100" dirty="0" err="1"/>
              <a:t>vs</a:t>
            </a:r>
            <a:r>
              <a:rPr lang="en-US" sz="1100" dirty="0"/>
              <a:t> static energy </a:t>
            </a:r>
            <a:r>
              <a:rPr lang="en-US" sz="1100" dirty="0" smtClean="0"/>
              <a:t>dissipated through </a:t>
            </a:r>
            <a:r>
              <a:rPr lang="en-US" sz="1100" dirty="0"/>
              <a:t>artificial damping, f</a:t>
            </a:r>
            <a:r>
              <a:rPr lang="en-GB" sz="1100" dirty="0"/>
              <a:t>or c = 10</a:t>
            </a:r>
            <a:r>
              <a:rPr lang="en-GB" sz="1100" baseline="30000" dirty="0"/>
              <a:t>-9</a:t>
            </a:r>
          </a:p>
        </p:txBody>
      </p:sp>
      <p:sp>
        <p:nvSpPr>
          <p:cNvPr id="28" name="TextBox 27"/>
          <p:cNvSpPr txBox="1"/>
          <p:nvPr/>
        </p:nvSpPr>
        <p:spPr>
          <a:xfrm>
            <a:off x="1075191" y="5646035"/>
            <a:ext cx="5362327" cy="430887"/>
          </a:xfrm>
          <a:prstGeom prst="rect">
            <a:avLst/>
          </a:prstGeom>
          <a:noFill/>
        </p:spPr>
        <p:txBody>
          <a:bodyPr wrap="square" rtlCol="0">
            <a:spAutoFit/>
          </a:bodyPr>
          <a:lstStyle/>
          <a:p>
            <a:pPr algn="ctr"/>
            <a:r>
              <a:rPr lang="en-US" sz="1100" b="1" dirty="0"/>
              <a:t>Fig 33</a:t>
            </a:r>
            <a:r>
              <a:rPr lang="en-US" sz="1100" dirty="0"/>
              <a:t>: Displacement-force curve for various values of constant damping factor c. Prescribed load is 2000N.</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36</a:t>
              </a:r>
              <a:r>
                <a:rPr lang="en-US" sz="1100" dirty="0"/>
                <a:t>:  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54519"/>
            <a:chOff x="6285917" y="1897538"/>
            <a:chExt cx="5362327" cy="276322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66091"/>
            </a:xfrm>
            <a:prstGeom prst="rect">
              <a:avLst/>
            </a:prstGeom>
            <a:noFill/>
          </p:spPr>
          <p:txBody>
            <a:bodyPr wrap="square" rtlCol="0">
              <a:spAutoFit/>
            </a:bodyPr>
            <a:lstStyle/>
            <a:p>
              <a:pPr algn="ctr"/>
              <a:r>
                <a:rPr lang="en-US" sz="1100" b="1" dirty="0"/>
                <a:t>Fig 37</a:t>
              </a:r>
              <a:r>
                <a:rPr lang="en-US" sz="1100" dirty="0"/>
                <a:t>:  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07251"/>
            <a:chOff x="221091" y="2102461"/>
            <a:chExt cx="5362327" cy="2636876"/>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286173"/>
              <a:ext cx="5362327" cy="453164"/>
            </a:xfrm>
            <a:prstGeom prst="rect">
              <a:avLst/>
            </a:prstGeom>
            <a:noFill/>
          </p:spPr>
          <p:txBody>
            <a:bodyPr wrap="square" rtlCol="0">
              <a:spAutoFit/>
            </a:bodyPr>
            <a:lstStyle/>
            <a:p>
              <a:pPr algn="ctr"/>
              <a:r>
                <a:rPr lang="en-US" sz="1100" b="1" dirty="0"/>
                <a:t>Fig 38</a:t>
              </a:r>
              <a:r>
                <a:rPr lang="en-US" sz="1100" dirty="0"/>
                <a:t>:  Force that induces the structure to collapse as a function of the chiral ligament length</a:t>
              </a:r>
              <a:endParaRPr lang="en-GB" sz="1100" baseline="30000" dirty="0"/>
            </a:p>
          </p:txBody>
        </p:sp>
      </p:grpSp>
      <p:grpSp>
        <p:nvGrpSpPr>
          <p:cNvPr id="29" name="Group 28"/>
          <p:cNvGrpSpPr/>
          <p:nvPr/>
        </p:nvGrpSpPr>
        <p:grpSpPr>
          <a:xfrm>
            <a:off x="6540005" y="4058088"/>
            <a:ext cx="4957304" cy="2447989"/>
            <a:chOff x="6293042" y="1965486"/>
            <a:chExt cx="5362327" cy="2647994"/>
          </a:xfrm>
        </p:grpSpPr>
        <p:pic>
          <p:nvPicPr>
            <p:cNvPr id="30" name="Picture 29"/>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31" name="TextBox 30"/>
            <p:cNvSpPr txBox="1"/>
            <p:nvPr/>
          </p:nvSpPr>
          <p:spPr>
            <a:xfrm>
              <a:off x="6293042" y="4147389"/>
              <a:ext cx="5362327" cy="466091"/>
            </a:xfrm>
            <a:prstGeom prst="rect">
              <a:avLst/>
            </a:prstGeom>
            <a:noFill/>
          </p:spPr>
          <p:txBody>
            <a:bodyPr wrap="square" rtlCol="0">
              <a:spAutoFit/>
            </a:bodyPr>
            <a:lstStyle/>
            <a:p>
              <a:pPr algn="ctr"/>
              <a:r>
                <a:rPr lang="en-US" sz="1100" b="1" dirty="0"/>
                <a:t>Fig 39</a:t>
              </a:r>
              <a:r>
                <a:rPr lang="en-US" sz="1100" dirty="0"/>
                <a:t>:  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eccentricity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1" name="TextBox 20"/>
          <p:cNvSpPr txBox="1"/>
          <p:nvPr/>
        </p:nvSpPr>
        <p:spPr>
          <a:xfrm>
            <a:off x="691509" y="5292074"/>
            <a:ext cx="5362327" cy="430887"/>
          </a:xfrm>
          <a:prstGeom prst="rect">
            <a:avLst/>
          </a:prstGeom>
          <a:noFill/>
        </p:spPr>
        <p:txBody>
          <a:bodyPr wrap="square" rtlCol="0">
            <a:spAutoFit/>
          </a:bodyPr>
          <a:lstStyle/>
          <a:p>
            <a:pPr algn="ctr"/>
            <a:r>
              <a:rPr lang="en-US" sz="1100" b="1" dirty="0"/>
              <a:t>Fig 40</a:t>
            </a:r>
            <a:r>
              <a:rPr lang="en-US" sz="1100" dirty="0"/>
              <a:t>: Displacement-force curve for various values of chiral ligament eccentricity. Prescribed load is 2000N</a:t>
            </a:r>
            <a:endParaRPr lang="en-GB" sz="1100" baseline="30000" dirty="0"/>
          </a:p>
        </p:txBody>
      </p:sp>
      <p:sp>
        <p:nvSpPr>
          <p:cNvPr id="22" name="TextBox 21"/>
          <p:cNvSpPr txBox="1"/>
          <p:nvPr/>
        </p:nvSpPr>
        <p:spPr>
          <a:xfrm>
            <a:off x="6175891" y="3575942"/>
            <a:ext cx="5362327" cy="261610"/>
          </a:xfrm>
          <a:prstGeom prst="rect">
            <a:avLst/>
          </a:prstGeom>
          <a:noFill/>
        </p:spPr>
        <p:txBody>
          <a:bodyPr wrap="square" rtlCol="0">
            <a:spAutoFit/>
          </a:bodyPr>
          <a:lstStyle/>
          <a:p>
            <a:pPr algn="ctr"/>
            <a:r>
              <a:rPr lang="en-US" sz="1100" b="1" dirty="0"/>
              <a:t>Fig 41</a:t>
            </a:r>
            <a:r>
              <a:rPr lang="en-US" sz="1100" dirty="0"/>
              <a:t>: Elastic instabilities for e/B = 0.1</a:t>
            </a:r>
            <a:endParaRPr lang="en-GB" sz="1100" baseline="30000" dirty="0"/>
          </a:p>
        </p:txBody>
      </p:sp>
      <p:grpSp>
        <p:nvGrpSpPr>
          <p:cNvPr id="32" name="Group 31"/>
          <p:cNvGrpSpPr/>
          <p:nvPr/>
        </p:nvGrpSpPr>
        <p:grpSpPr>
          <a:xfrm>
            <a:off x="6378402" y="3765174"/>
            <a:ext cx="4957304" cy="2706811"/>
            <a:chOff x="6397444" y="1765000"/>
            <a:chExt cx="5362327" cy="2927962"/>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34" name="TextBox 33"/>
            <p:cNvSpPr txBox="1"/>
            <p:nvPr/>
          </p:nvSpPr>
          <p:spPr>
            <a:xfrm>
              <a:off x="6397444" y="4226871"/>
              <a:ext cx="5362327" cy="466091"/>
            </a:xfrm>
            <a:prstGeom prst="rect">
              <a:avLst/>
            </a:prstGeom>
            <a:noFill/>
          </p:spPr>
          <p:txBody>
            <a:bodyPr wrap="square" rtlCol="0">
              <a:spAutoFit/>
            </a:bodyPr>
            <a:lstStyle/>
            <a:p>
              <a:pPr algn="ctr"/>
              <a:r>
                <a:rPr lang="en-US" sz="1100" b="1" dirty="0"/>
                <a:t>Fig 42</a:t>
              </a:r>
              <a:r>
                <a:rPr lang="en-US" sz="1100" dirty="0"/>
                <a:t>:  Force that induces the structure to collapse as a function of the chiral lattice thickness</a:t>
              </a:r>
              <a:endParaRPr lang="en-GB" sz="1100" baseline="30000" dirty="0"/>
            </a:p>
          </p:txBody>
        </p:sp>
      </p:grpSp>
      <p:sp>
        <p:nvSpPr>
          <p:cNvPr id="35" name="Fußzeilenplatzhalter 3"/>
          <p:cNvSpPr>
            <a:spLocks noGrp="1"/>
          </p:cNvSpPr>
          <p:nvPr>
            <p:ph type="ftr" sz="quarter" idx="11"/>
          </p:nvPr>
        </p:nvSpPr>
        <p:spPr>
          <a:xfrm>
            <a:off x="6093620" y="6308726"/>
            <a:ext cx="4276480" cy="468312"/>
          </a:xfrm>
        </p:spPr>
        <p:txBody>
          <a:bodyPr/>
          <a:lstStyle/>
          <a:p>
            <a:r>
              <a:rPr lang="de-DE" dirty="0"/>
              <a:t>Valverde, Alejandro</a:t>
            </a:r>
          </a:p>
        </p:txBody>
      </p:sp>
    </p:spTree>
    <p:extLst>
      <p:ext uri="{BB962C8B-B14F-4D97-AF65-F5344CB8AC3E}">
        <p14:creationId xmlns:p14="http://schemas.microsoft.com/office/powerpoint/2010/main" val="4067449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1</a:t>
            </a:r>
            <a:r>
              <a:rPr lang="en-US" sz="1100" dirty="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2</a:t>
            </a:r>
            <a:r>
              <a:rPr lang="en-US" sz="1100" dirty="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the wing-box skin</a:t>
            </a:r>
          </a:p>
        </p:txBody>
      </p:sp>
      <p:grpSp>
        <p:nvGrpSpPr>
          <p:cNvPr id="2" name="Group 1"/>
          <p:cNvGrpSpPr/>
          <p:nvPr/>
        </p:nvGrpSpPr>
        <p:grpSpPr>
          <a:xfrm>
            <a:off x="300937" y="1991466"/>
            <a:ext cx="6146264" cy="3429917"/>
            <a:chOff x="300938" y="2052209"/>
            <a:chExt cx="6146264" cy="3429917"/>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43</a:t>
              </a:r>
              <a:r>
                <a:rPr lang="en-US" sz="1100" dirty="0"/>
                <a:t>:  Elastic instabilities appearance at the chiral ligaments at the root for free rotation (left) and </a:t>
              </a:r>
              <a:r>
                <a:rPr lang="en-US" sz="1100" dirty="0" smtClean="0"/>
                <a:t>fixed (right</a:t>
              </a:r>
              <a:r>
                <a:rPr lang="en-US" sz="1100" dirty="0"/>
                <a:t>) connections between the chiral structure and the wing-box skin</a:t>
              </a:r>
              <a:endParaRPr lang="en-GB" sz="1100" baseline="30000" dirty="0"/>
            </a:p>
          </p:txBody>
        </p:sp>
      </p:grpSp>
      <p:grpSp>
        <p:nvGrpSpPr>
          <p:cNvPr id="8" name="Group 7"/>
          <p:cNvGrpSpPr/>
          <p:nvPr/>
        </p:nvGrpSpPr>
        <p:grpSpPr>
          <a:xfrm>
            <a:off x="6493415" y="1803628"/>
            <a:ext cx="5771331" cy="3755268"/>
            <a:chOff x="6415907" y="1825583"/>
            <a:chExt cx="5771331" cy="3755268"/>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13" name="TextBox 12"/>
            <p:cNvSpPr txBox="1"/>
            <p:nvPr/>
          </p:nvSpPr>
          <p:spPr>
            <a:xfrm>
              <a:off x="6415907" y="5037112"/>
              <a:ext cx="5771331" cy="543739"/>
            </a:xfrm>
            <a:prstGeom prst="rect">
              <a:avLst/>
            </a:prstGeom>
            <a:noFill/>
          </p:spPr>
          <p:txBody>
            <a:bodyPr wrap="square" rtlCol="0">
              <a:spAutoFit/>
            </a:bodyPr>
            <a:lstStyle/>
            <a:p>
              <a:pPr algn="ctr"/>
              <a:r>
                <a:rPr lang="en-US" sz="1100" b="1" dirty="0"/>
                <a:t>Fig 44</a:t>
              </a:r>
              <a:r>
                <a:rPr lang="en-US" sz="1100" dirty="0"/>
                <a:t>:  Force that induces the structure to collapse for different type of connections between the chiral structure and the wing-box skin. Prescribed load is 2000N.</a:t>
              </a:r>
              <a:endParaRPr lang="en-GB" sz="1100" baseline="30000" dirty="0"/>
            </a:p>
            <a:p>
              <a:pPr algn="ctr"/>
              <a:endParaRPr lang="en-GB" sz="1100" baseline="30000" dirty="0"/>
            </a:p>
          </p:txBody>
        </p:sp>
      </p:grpSp>
    </p:spTree>
    <p:extLst>
      <p:ext uri="{BB962C8B-B14F-4D97-AF65-F5344CB8AC3E}">
        <p14:creationId xmlns:p14="http://schemas.microsoft.com/office/powerpoint/2010/main" val="116730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646331"/>
          </a:xfrm>
          <a:prstGeom prst="rect">
            <a:avLst/>
          </a:prstGeom>
          <a:noFill/>
        </p:spPr>
        <p:txBody>
          <a:bodyPr wrap="square" rtlCol="0">
            <a:spAutoFit/>
          </a:bodyPr>
          <a:lstStyle/>
          <a:p>
            <a:r>
              <a:rPr lang="en-US" dirty="0"/>
              <a:t>Additional degree of freedom for the connection between the chiral lattice and the wing-box skin</a:t>
            </a:r>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45</a:t>
            </a:r>
            <a:r>
              <a:rPr lang="en-US" sz="1100" dirty="0"/>
              <a:t>:  Elastic instabilities appearance at the chiral ligaments at the  root for fixed (left) and free (right) displacement of the lattice node</a:t>
            </a:r>
            <a:endParaRPr lang="en-GB" sz="1100" baseline="30000" dirty="0"/>
          </a:p>
        </p:txBody>
      </p:sp>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46</a:t>
            </a:r>
            <a:r>
              <a:rPr lang="en-US" sz="1100" dirty="0"/>
              <a:t>:  Force that induces the structure to collapse as a function of the wing-box wall thickness. Prescribed load is 2000N.</a:t>
            </a:r>
            <a:endParaRPr lang="en-GB" sz="1100" baseline="30000" dirty="0"/>
          </a:p>
        </p:txBody>
      </p:sp>
    </p:spTree>
    <p:extLst>
      <p:ext uri="{BB962C8B-B14F-4D97-AF65-F5344CB8AC3E}">
        <p14:creationId xmlns:p14="http://schemas.microsoft.com/office/powerpoint/2010/main" val="36900852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Control over the </a:t>
            </a:r>
            <a:r>
              <a:rPr lang="en-US" dirty="0" smtClean="0"/>
              <a:t>magnitude of the </a:t>
            </a:r>
            <a:r>
              <a:rPr lang="en-GB" dirty="0" smtClean="0"/>
              <a:t>sudden </a:t>
            </a:r>
            <a:r>
              <a:rPr lang="en-GB" dirty="0"/>
              <a:t>twist </a:t>
            </a:r>
            <a:r>
              <a:rPr lang="en-GB" dirty="0" smtClean="0"/>
              <a:t>adaptation through the chiral structure thickness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48</a:t>
            </a:r>
            <a:r>
              <a:rPr lang="en-US" sz="1100" dirty="0"/>
              <a:t>:  Force that induces the structure to collapse as a function of the chiral structure thickness. Prescribed load is 2000N.</a:t>
            </a:r>
            <a:endParaRPr lang="en-GB" sz="1100" baseline="300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14" name="TextBox 13"/>
          <p:cNvSpPr txBox="1"/>
          <p:nvPr/>
        </p:nvSpPr>
        <p:spPr>
          <a:xfrm>
            <a:off x="721872" y="5093955"/>
            <a:ext cx="5771331" cy="600164"/>
          </a:xfrm>
          <a:prstGeom prst="rect">
            <a:avLst/>
          </a:prstGeom>
          <a:noFill/>
        </p:spPr>
        <p:txBody>
          <a:bodyPr wrap="square" rtlCol="0">
            <a:spAutoFit/>
          </a:bodyPr>
          <a:lstStyle/>
          <a:p>
            <a:pPr algn="ctr"/>
            <a:r>
              <a:rPr lang="en-US" sz="1100" b="1" dirty="0"/>
              <a:t>Fig 47</a:t>
            </a:r>
            <a:r>
              <a:rPr lang="en-US" sz="1100" dirty="0"/>
              <a:t>: </a:t>
            </a:r>
            <a:r>
              <a:rPr lang="en-US" sz="1100" dirty="0" smtClean="0"/>
              <a:t> </a:t>
            </a:r>
            <a:r>
              <a:rPr lang="en-US" sz="1100" dirty="0"/>
              <a:t>Elastic instabilities appearance at the chiral ligaments at the  root for </a:t>
            </a:r>
            <a:r>
              <a:rPr lang="en-US" sz="1100" dirty="0" err="1" smtClean="0"/>
              <a:t>t</a:t>
            </a:r>
            <a:r>
              <a:rPr lang="en-US" sz="1100" baseline="-25000" dirty="0" err="1" smtClean="0"/>
              <a:t>chiral</a:t>
            </a:r>
            <a:r>
              <a:rPr lang="en-US" sz="1100" dirty="0" smtClean="0"/>
              <a:t> = 0.2 (left) when 59% of the prescribed load has been applied and for </a:t>
            </a:r>
            <a:r>
              <a:rPr lang="en-US" sz="1100" dirty="0"/>
              <a:t> </a:t>
            </a:r>
            <a:r>
              <a:rPr lang="en-US" sz="1100" dirty="0" err="1"/>
              <a:t>t</a:t>
            </a:r>
            <a:r>
              <a:rPr lang="en-US" sz="1100" baseline="-25000" dirty="0" err="1"/>
              <a:t>chiral</a:t>
            </a:r>
            <a:r>
              <a:rPr lang="en-US" sz="1100" dirty="0"/>
              <a:t> = </a:t>
            </a:r>
            <a:r>
              <a:rPr lang="en-US" sz="1100" dirty="0" smtClean="0"/>
              <a:t>0.5 (right) </a:t>
            </a:r>
            <a:r>
              <a:rPr lang="en-US" sz="1100" dirty="0"/>
              <a:t>when </a:t>
            </a:r>
            <a:r>
              <a:rPr lang="en-US" sz="1100" dirty="0" smtClean="0"/>
              <a:t>93% </a:t>
            </a:r>
            <a:r>
              <a:rPr lang="en-US" sz="1100" dirty="0"/>
              <a:t>of the prescribed load has been applied</a:t>
            </a:r>
            <a:endParaRPr lang="en-GB" sz="1100" baseline="30000" dirty="0"/>
          </a:p>
        </p:txBody>
      </p:sp>
    </p:spTree>
    <p:extLst>
      <p:ext uri="{BB962C8B-B14F-4D97-AF65-F5344CB8AC3E}">
        <p14:creationId xmlns:p14="http://schemas.microsoft.com/office/powerpoint/2010/main" val="1768434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Conclusions</a:t>
            </a:r>
          </a:p>
        </p:txBody>
      </p:sp>
      <p:sp>
        <p:nvSpPr>
          <p:cNvPr id="2" name="TextBox 1"/>
          <p:cNvSpPr txBox="1"/>
          <p:nvPr/>
        </p:nvSpPr>
        <p:spPr>
          <a:xfrm>
            <a:off x="644236" y="1267691"/>
            <a:ext cx="10993582" cy="3693319"/>
          </a:xfrm>
          <a:prstGeom prst="rect">
            <a:avLst/>
          </a:prstGeom>
          <a:noFill/>
        </p:spPr>
        <p:txBody>
          <a:bodyPr wrap="square" rtlCol="0">
            <a:spAutoFit/>
          </a:bodyPr>
          <a:lstStyle/>
          <a:p>
            <a:pPr marL="285750" indent="-285750">
              <a:buFont typeface="Arial" pitchFamily="34" charset="0"/>
              <a:buChar char="•"/>
            </a:pPr>
            <a:r>
              <a:rPr lang="en-GB" dirty="0"/>
              <a:t>The technology proposed has been shown capable of inducing global twist morphing exploiting local elastic instabilities</a:t>
            </a:r>
          </a:p>
          <a:p>
            <a:endParaRPr lang="en-GB" dirty="0"/>
          </a:p>
          <a:p>
            <a:pPr marL="285750" indent="-285750">
              <a:buFont typeface="Arial" pitchFamily="34" charset="0"/>
              <a:buChar char="•"/>
            </a:pPr>
            <a:r>
              <a:rPr lang="en-GB" dirty="0"/>
              <a:t>Additional </a:t>
            </a:r>
            <a:r>
              <a:rPr lang="en-GB" dirty="0" err="1"/>
              <a:t>tailorability</a:t>
            </a:r>
            <a:r>
              <a:rPr lang="en-GB" dirty="0"/>
              <a:t> of the buckling phenomena offset and evolution is provided by modification of a number of design parameters</a:t>
            </a:r>
          </a:p>
          <a:p>
            <a:pPr marL="285750" indent="-285750">
              <a:buFont typeface="Arial" pitchFamily="34" charset="0"/>
              <a:buChar char="•"/>
            </a:pPr>
            <a:endParaRPr lang="en-GB" dirty="0"/>
          </a:p>
          <a:p>
            <a:pPr marL="742950" lvl="1" indent="-285750">
              <a:buFont typeface="Arial" pitchFamily="34" charset="0"/>
              <a:buChar char="•"/>
            </a:pPr>
            <a:r>
              <a:rPr lang="en-GB" dirty="0"/>
              <a:t>Control over the load required to onset the mechanism is provided by:</a:t>
            </a:r>
          </a:p>
          <a:p>
            <a:pPr marL="1200150" lvl="2" indent="-285750">
              <a:buFont typeface="Arial" pitchFamily="34" charset="0"/>
              <a:buChar char="•"/>
            </a:pPr>
            <a:r>
              <a:rPr lang="en-GB" dirty="0"/>
              <a:t>Wing-box thickness</a:t>
            </a:r>
          </a:p>
          <a:p>
            <a:pPr marL="1200150" lvl="2" indent="-285750">
              <a:buFont typeface="Arial" pitchFamily="34" charset="0"/>
              <a:buChar char="•"/>
            </a:pPr>
            <a:r>
              <a:rPr lang="en-GB" dirty="0"/>
              <a:t>Chiral ligament length</a:t>
            </a:r>
          </a:p>
          <a:p>
            <a:pPr marL="1200150" lvl="2" indent="-285750">
              <a:buFont typeface="Arial" pitchFamily="34" charset="0"/>
              <a:buChar char="•"/>
            </a:pPr>
            <a:r>
              <a:rPr lang="en-GB" dirty="0"/>
              <a:t>Wing-box length</a:t>
            </a:r>
          </a:p>
          <a:p>
            <a:pPr marL="1200150" lvl="2" indent="-285750">
              <a:buFont typeface="Arial" pitchFamily="34" charset="0"/>
              <a:buChar char="•"/>
            </a:pPr>
            <a:r>
              <a:rPr lang="en-GB" dirty="0"/>
              <a:t>Chiral ligament eccentricity</a:t>
            </a:r>
          </a:p>
          <a:p>
            <a:pPr lvl="2"/>
            <a:endParaRPr lang="en-GB" dirty="0"/>
          </a:p>
          <a:p>
            <a:pPr marL="742950" lvl="1" indent="-285750">
              <a:buFont typeface="Arial" pitchFamily="34" charset="0"/>
              <a:buChar char="•"/>
            </a:pPr>
            <a:r>
              <a:rPr lang="en-GB" dirty="0"/>
              <a:t>The magnitude of the sudden twist adaptation can be control control by the chiral thickness</a:t>
            </a:r>
          </a:p>
        </p:txBody>
      </p:sp>
    </p:spTree>
    <p:extLst>
      <p:ext uri="{BB962C8B-B14F-4D97-AF65-F5344CB8AC3E}">
        <p14:creationId xmlns:p14="http://schemas.microsoft.com/office/powerpoint/2010/main" val="3878341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Further steps and outlook</a:t>
            </a:r>
            <a:endParaRPr lang="de-CH" dirty="0"/>
          </a:p>
        </p:txBody>
      </p:sp>
      <p:sp>
        <p:nvSpPr>
          <p:cNvPr id="2" name="TextBox 1"/>
          <p:cNvSpPr txBox="1"/>
          <p:nvPr/>
        </p:nvSpPr>
        <p:spPr>
          <a:xfrm>
            <a:off x="644236" y="1724891"/>
            <a:ext cx="10993582" cy="2862322"/>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Already presented to </a:t>
            </a:r>
            <a:r>
              <a:rPr lang="en-GB" dirty="0" err="1"/>
              <a:t>Cranfield</a:t>
            </a:r>
            <a:r>
              <a:rPr lang="en-GB" dirty="0"/>
              <a:t> University</a:t>
            </a:r>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r>
              <a:rPr lang="en-GB" dirty="0"/>
              <a:t>Manufacture of a demonstrator to experimentally validate the proposed technology</a:t>
            </a:r>
          </a:p>
          <a:p>
            <a:pPr marL="285750" indent="-285750">
              <a:buFont typeface="Arial" pitchFamily="34" charset="0"/>
              <a:buChar char="•"/>
            </a:pPr>
            <a:endParaRPr lang="en-GB" dirty="0"/>
          </a:p>
          <a:p>
            <a:pPr marL="285750" indent="-285750">
              <a:buFont typeface="Arial" pitchFamily="34" charset="0"/>
              <a:buChar char="•"/>
            </a:pPr>
            <a:r>
              <a:rPr lang="en-GB" dirty="0"/>
              <a:t>The evaluation of the time-bounded response would be essential prior implementation of the system on a real lift generating structure</a:t>
            </a:r>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testing. Semester 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Presentation outline</a:t>
            </a:r>
          </a:p>
        </p:txBody>
      </p:sp>
      <p:sp>
        <p:nvSpPr>
          <p:cNvPr id="8" name="TextBox 7"/>
          <p:cNvSpPr txBox="1"/>
          <p:nvPr/>
        </p:nvSpPr>
        <p:spPr>
          <a:xfrm>
            <a:off x="1704975" y="1619250"/>
            <a:ext cx="9792334" cy="3416320"/>
          </a:xfrm>
          <a:prstGeom prst="rect">
            <a:avLst/>
          </a:prstGeom>
          <a:noFill/>
        </p:spPr>
        <p:txBody>
          <a:bodyPr wrap="square" rtlCol="0">
            <a:spAutoFit/>
          </a:bodyPr>
          <a:lstStyle/>
          <a:p>
            <a:pPr marL="342900" indent="-342900">
              <a:buFont typeface="Arial" pitchFamily="34" charset="0"/>
              <a:buChar char="•"/>
            </a:pPr>
            <a:r>
              <a:rPr lang="en-GB" sz="2400" dirty="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a:t>Analytical and computational model descriptions</a:t>
            </a:r>
          </a:p>
          <a:p>
            <a:pPr marL="342900" indent="-342900">
              <a:buFont typeface="Arial" pitchFamily="34" charset="0"/>
              <a:buChar char="•"/>
            </a:pPr>
            <a:endParaRPr lang="en-GB" sz="2400" dirty="0"/>
          </a:p>
          <a:p>
            <a:pPr marL="342900" indent="-342900">
              <a:buFont typeface="Arial" pitchFamily="34" charset="0"/>
              <a:buChar char="•"/>
            </a:pPr>
            <a:r>
              <a:rPr lang="en-GB" sz="2400" dirty="0"/>
              <a:t>Preliminary analysis</a:t>
            </a:r>
          </a:p>
          <a:p>
            <a:pPr marL="342900" indent="-342900">
              <a:buFont typeface="Arial" pitchFamily="34" charset="0"/>
              <a:buChar char="•"/>
            </a:pPr>
            <a:endParaRPr lang="en-GB" sz="2400" dirty="0"/>
          </a:p>
          <a:p>
            <a:pPr marL="342900" indent="-342900">
              <a:buFont typeface="Arial" pitchFamily="34" charset="0"/>
              <a:buChar char="•"/>
            </a:pPr>
            <a:r>
              <a:rPr lang="en-GB" sz="2400" dirty="0"/>
              <a:t>Results from simulations</a:t>
            </a:r>
          </a:p>
          <a:p>
            <a:pPr marL="342900" indent="-342900">
              <a:buFont typeface="Arial" pitchFamily="34" charset="0"/>
              <a:buChar char="•"/>
            </a:pPr>
            <a:endParaRPr lang="en-GB" sz="2400" dirty="0"/>
          </a:p>
          <a:p>
            <a:pPr marL="342900" indent="-342900">
              <a:buFont typeface="Arial" pitchFamily="34" charset="0"/>
              <a:buChar char="•"/>
            </a:pPr>
            <a:r>
              <a:rPr lang="en-GB" sz="2400" dirty="0"/>
              <a:t>Conclusions and outlook </a:t>
            </a:r>
          </a:p>
        </p:txBody>
      </p:sp>
    </p:spTree>
    <p:extLst>
      <p:ext uri="{BB962C8B-B14F-4D97-AF65-F5344CB8AC3E}">
        <p14:creationId xmlns:p14="http://schemas.microsoft.com/office/powerpoint/2010/main" val="1991522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5" y="738754"/>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3</a:t>
            </a:r>
            <a:r>
              <a:rPr lang="en-US" sz="1100" dirty="0"/>
              <a:t>: Working principle, </a:t>
            </a:r>
            <a:r>
              <a:rPr lang="en-US" sz="1100" dirty="0" err="1"/>
              <a:t>Raither</a:t>
            </a:r>
            <a:r>
              <a:rPr lang="en-US" sz="1100" dirty="0"/>
              <a:t> (2013)</a:t>
            </a:r>
            <a:endParaRPr lang="en-GB" sz="1100" baseline="30000" dirty="0"/>
          </a:p>
        </p:txBody>
      </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4</a:t>
            </a:r>
            <a:r>
              <a:rPr lang="en-US" sz="1100" dirty="0"/>
              <a:t>:  Variable elastic modulus of the polymer web due to temperature changes,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5</a:t>
            </a:r>
            <a:r>
              <a:rPr lang="en-US" sz="1100" dirty="0"/>
              <a:t>:  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6</a:t>
            </a:r>
            <a:r>
              <a:rPr lang="en-US" sz="1100" dirty="0"/>
              <a:t>:  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7</a:t>
              </a:r>
              <a:r>
                <a:rPr lang="en-US" sz="1100" dirty="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8</a:t>
              </a:r>
              <a:r>
                <a:rPr lang="en-US" sz="1100" dirty="0"/>
                <a:t>: Compression load test on a basic triangular chiral structure 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grpSp>
        <p:nvGrpSpPr>
          <p:cNvPr id="2" name="Group 1"/>
          <p:cNvGrpSpPr/>
          <p:nvPr/>
        </p:nvGrpSpPr>
        <p:grpSpPr>
          <a:xfrm>
            <a:off x="878325" y="1620714"/>
            <a:ext cx="4498157" cy="3090392"/>
            <a:chOff x="878325" y="1753196"/>
            <a:chExt cx="4498157" cy="3090392"/>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4" name="TextBox 13"/>
            <p:cNvSpPr txBox="1"/>
            <p:nvPr/>
          </p:nvSpPr>
          <p:spPr>
            <a:xfrm>
              <a:off x="878325" y="4581978"/>
              <a:ext cx="4498157" cy="261610"/>
            </a:xfrm>
            <a:prstGeom prst="rect">
              <a:avLst/>
            </a:prstGeom>
            <a:noFill/>
          </p:spPr>
          <p:txBody>
            <a:bodyPr wrap="square" rtlCol="0">
              <a:spAutoFit/>
            </a:bodyPr>
            <a:lstStyle/>
            <a:p>
              <a:pPr algn="ctr"/>
              <a:r>
                <a:rPr lang="en-US" sz="1100" b="1" dirty="0"/>
                <a:t>Fig 9</a:t>
              </a:r>
              <a:r>
                <a:rPr lang="en-US" sz="1100" dirty="0"/>
                <a:t>:  Analytical model of the  closed section beam</a:t>
              </a:r>
              <a:endParaRPr lang="en-GB" sz="1100" baseline="30000" dirty="0"/>
            </a:p>
          </p:txBody>
        </p:sp>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31632" y="4780102"/>
            <a:ext cx="5082092" cy="1528624"/>
          </a:xfrm>
          <a:prstGeom prst="rect">
            <a:avLst/>
          </a:prstGeom>
          <a:noFill/>
        </p:spPr>
        <p:txBody>
          <a:bodyPr wrap="square" rtlCol="0">
            <a:spAutoFit/>
          </a:bodyPr>
          <a:lstStyle/>
          <a:p>
            <a:r>
              <a:rPr lang="en-US" sz="1400" dirty="0"/>
              <a:t>Geometrical parameters:</a:t>
            </a:r>
          </a:p>
          <a:p>
            <a:pPr marL="742950" lvl="1" indent="-285750">
              <a:buFont typeface="Arial" panose="020B0604020202020204" pitchFamily="34" charset="0"/>
              <a:buChar char="•"/>
            </a:pPr>
            <a:r>
              <a:rPr lang="en-US" sz="1400" dirty="0"/>
              <a:t>Cross-sectional aspect ratio: B / H</a:t>
            </a:r>
          </a:p>
          <a:p>
            <a:pPr marL="742950" lvl="1" indent="-285750">
              <a:buFont typeface="Arial" panose="020B0604020202020204" pitchFamily="34" charset="0"/>
              <a:buChar char="•"/>
            </a:pPr>
            <a:r>
              <a:rPr lang="en-US" sz="1400" dirty="0"/>
              <a:t>Thickness ratio: t</a:t>
            </a:r>
            <a:r>
              <a:rPr lang="en-US" sz="1400" baseline="-25000" dirty="0"/>
              <a:t>1</a:t>
            </a:r>
            <a:r>
              <a:rPr lang="en-US" sz="1400" dirty="0"/>
              <a:t> / t</a:t>
            </a:r>
            <a:r>
              <a:rPr lang="en-US" sz="1400" baseline="-25000" dirty="0"/>
              <a:t>2</a:t>
            </a:r>
          </a:p>
          <a:p>
            <a:pPr marL="742950" lvl="1" indent="-285750">
              <a:buFont typeface="Arial" panose="020B0604020202020204" pitchFamily="34" charset="0"/>
              <a:buChar char="•"/>
            </a:pPr>
            <a:endParaRPr lang="en-US" sz="1400" baseline="-25000" dirty="0"/>
          </a:p>
          <a:p>
            <a:pPr marL="285750" indent="-285750">
              <a:buFont typeface="Arial" panose="020B0604020202020204" pitchFamily="34" charset="0"/>
              <a:buChar char="•"/>
            </a:pPr>
            <a:r>
              <a:rPr lang="en-US" sz="1400" dirty="0"/>
              <a:t>Mechanical properties:</a:t>
            </a:r>
          </a:p>
          <a:p>
            <a:pPr marL="742950" lvl="1" indent="-285750">
              <a:buFont typeface="Arial" panose="020B0604020202020204" pitchFamily="34" charset="0"/>
              <a:buChar char="•"/>
            </a:pPr>
            <a:r>
              <a:rPr lang="en-US" sz="1400" dirty="0"/>
              <a:t>Shear stiffness ratio: G</a:t>
            </a:r>
            <a:r>
              <a:rPr lang="en-US" sz="1400" baseline="-25000" dirty="0"/>
              <a:t>1</a:t>
            </a:r>
            <a:r>
              <a:rPr lang="en-US" sz="1400" dirty="0"/>
              <a:t> / G</a:t>
            </a:r>
            <a:r>
              <a:rPr lang="en-US" sz="1400" baseline="-25000" dirty="0"/>
              <a:t>2</a:t>
            </a:r>
          </a:p>
          <a:p>
            <a:pPr marL="742950" lvl="1" indent="-285750">
              <a:buFont typeface="Arial" panose="020B0604020202020204" pitchFamily="34" charset="0"/>
              <a:buChar char="•"/>
            </a:pPr>
            <a:r>
              <a:rPr lang="en-US" sz="1400" dirty="0"/>
              <a:t>Young’s modulus ratio: E</a:t>
            </a:r>
            <a:r>
              <a:rPr lang="en-US" sz="1400" baseline="-25000" dirty="0"/>
              <a:t>1</a:t>
            </a:r>
            <a:r>
              <a:rPr lang="en-US" sz="1400" dirty="0"/>
              <a:t> / E</a:t>
            </a:r>
            <a:r>
              <a:rPr lang="en-US" sz="1400" baseline="-25000" dirty="0"/>
              <a:t>2</a:t>
            </a:r>
            <a:endParaRPr lang="en-GB" sz="1400" baseline="-25000" dirty="0"/>
          </a:p>
        </p:txBody>
      </p:sp>
    </p:spTree>
    <p:extLst>
      <p:ext uri="{BB962C8B-B14F-4D97-AF65-F5344CB8AC3E}">
        <p14:creationId xmlns:p14="http://schemas.microsoft.com/office/powerpoint/2010/main" val="4102224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10</a:t>
            </a:r>
            <a:r>
              <a:rPr lang="en-US" sz="1100" dirty="0"/>
              <a:t>:  Influence of the cross-sectional aspect ratio B/H on the torsional stiffness G I</a:t>
            </a:r>
            <a:r>
              <a:rPr lang="en-US" sz="1100" baseline="-25000" dirty="0"/>
              <a:t>t</a:t>
            </a:r>
            <a:r>
              <a:rPr lang="en-US" sz="1100" dirty="0"/>
              <a:t> , shown for various values of the stiffness ratio E</a:t>
            </a:r>
            <a:r>
              <a:rPr lang="en-US" sz="1100" baseline="-25000" dirty="0"/>
              <a:t>1</a:t>
            </a:r>
            <a:r>
              <a:rPr lang="en-US" sz="1100" dirty="0"/>
              <a:t> / E</a:t>
            </a:r>
            <a:r>
              <a:rPr lang="en-US" sz="1100" baseline="-25000" dirty="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11</a:t>
            </a:r>
            <a:r>
              <a:rPr lang="en-US" sz="1100" dirty="0"/>
              <a:t>:  Influence of the cross-sectional aspect ratio B/H on the flexural stiffness </a:t>
            </a:r>
            <a:r>
              <a:rPr lang="el-GR" sz="1100" dirty="0"/>
              <a:t>Φ</a:t>
            </a:r>
            <a:r>
              <a:rPr lang="es-ES" sz="1100" baseline="-25000" dirty="0"/>
              <a:t>y</a:t>
            </a:r>
            <a:r>
              <a:rPr lang="en-US" sz="1100" dirty="0"/>
              <a:t>, shown for various values of the stiffness ratio E</a:t>
            </a:r>
            <a:r>
              <a:rPr lang="en-US" sz="1100" baseline="-25000" dirty="0"/>
              <a:t>1</a:t>
            </a:r>
            <a:r>
              <a:rPr lang="en-US" sz="1100" dirty="0"/>
              <a:t> / E</a:t>
            </a:r>
            <a:r>
              <a:rPr lang="en-US" sz="1100" baseline="-25000" dirty="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12</a:t>
            </a:r>
            <a:r>
              <a:rPr lang="en-US" sz="1100" dirty="0"/>
              <a:t>: 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s-ES" sz="1400" dirty="0"/>
              </a:p>
              <a:p>
                <a:pPr marL="285750" indent="-285750">
                  <a:buFont typeface="Arial" pitchFamily="34" charset="0"/>
                  <a:buChar char="•"/>
                </a:pPr>
                <a:r>
                  <a:rPr lang="en-GB" sz="1400" dirty="0"/>
                  <a:t>Stiffness</a:t>
                </a:r>
                <a:r>
                  <a:rPr lang="es-ES" sz="1400" dirty="0"/>
                  <a:t> ratio: </a:t>
                </a:r>
                <a14:m>
                  <m:oMath xmlns:m="http://schemas.openxmlformats.org/officeDocument/2006/math">
                    <m:sSub>
                      <m:sSubPr>
                        <m:ctrlPr>
                          <a:rPr lang="es-ES" sz="1400" i="1">
                            <a:latin typeface="Cambria Math"/>
                          </a:rPr>
                        </m:ctrlPr>
                      </m:sSubPr>
                      <m:e>
                        <m:r>
                          <a:rPr lang="es-ES" sz="1400" i="1">
                            <a:latin typeface="Cambria Math"/>
                          </a:rPr>
                          <m:t>𝐸</m:t>
                        </m:r>
                      </m:e>
                      <m:sub>
                        <m:r>
                          <a:rPr lang="es-ES" sz="1400" i="1">
                            <a:latin typeface="Cambria Math"/>
                          </a:rPr>
                          <m:t>1</m:t>
                        </m:r>
                      </m:sub>
                    </m:sSub>
                    <m:r>
                      <a:rPr lang="es-ES" sz="1400" i="1">
                        <a:latin typeface="Cambria Math"/>
                      </a:rPr>
                      <m:t>/</m:t>
                    </m:r>
                    <m:sSub>
                      <m:sSubPr>
                        <m:ctrlPr>
                          <a:rPr lang="es-ES" sz="1400" i="1">
                            <a:latin typeface="Cambria Math"/>
                          </a:rPr>
                        </m:ctrlPr>
                      </m:sSubPr>
                      <m:e>
                        <m:r>
                          <a:rPr lang="es-ES" sz="1400" i="1">
                            <a:latin typeface="Cambria Math"/>
                          </a:rPr>
                          <m:t>𝐸</m:t>
                        </m:r>
                      </m:e>
                      <m:sub>
                        <m:r>
                          <a:rPr lang="es-ES" sz="1400" i="1">
                            <a:latin typeface="Cambria Math"/>
                          </a:rPr>
                          <m:t>2</m:t>
                        </m:r>
                      </m:sub>
                    </m:sSub>
                  </m:oMath>
                </a14:m>
                <a:r>
                  <a:rPr lang="en-GB" sz="1400" dirty="0"/>
                  <a:t> </a:t>
                </a:r>
                <a14:m>
                  <m:oMath xmlns:m="http://schemas.openxmlformats.org/officeDocument/2006/math">
                    <m:r>
                      <a:rPr lang="es-ES" sz="1400" i="1" dirty="0">
                        <a:latin typeface="Cambria Math"/>
                      </a:rPr>
                      <m:t>∈[</m:t>
                    </m:r>
                    <m:sSup>
                      <m:sSupPr>
                        <m:ctrlPr>
                          <a:rPr lang="es-ES" sz="1400" i="1" dirty="0">
                            <a:latin typeface="Cambria Math"/>
                          </a:rPr>
                        </m:ctrlPr>
                      </m:sSupPr>
                      <m:e>
                        <m:r>
                          <a:rPr lang="es-ES" sz="1400" i="1" dirty="0">
                            <a:latin typeface="Cambria Math"/>
                          </a:rPr>
                          <m:t>10</m:t>
                        </m:r>
                      </m:e>
                      <m:sup>
                        <m:r>
                          <a:rPr lang="es-ES" sz="1400" i="1" dirty="0">
                            <a:latin typeface="Cambria Math"/>
                          </a:rPr>
                          <m:t>0</m:t>
                        </m:r>
                      </m:sup>
                    </m:sSup>
                    <m:r>
                      <a:rPr lang="es-ES" sz="1400" i="1" dirty="0">
                        <a:latin typeface="Cambria Math"/>
                      </a:rPr>
                      <m:t>, </m:t>
                    </m:r>
                    <m:sSup>
                      <m:sSupPr>
                        <m:ctrlPr>
                          <a:rPr lang="es-ES" sz="1400" i="1" dirty="0">
                            <a:latin typeface="Cambria Math"/>
                          </a:rPr>
                        </m:ctrlPr>
                      </m:sSupPr>
                      <m:e>
                        <m:r>
                          <a:rPr lang="es-ES" sz="1400" i="1" dirty="0">
                            <a:latin typeface="Cambria Math"/>
                          </a:rPr>
                          <m:t>10</m:t>
                        </m:r>
                      </m:e>
                      <m:sup>
                        <m:r>
                          <a:rPr lang="es-ES" sz="1400" i="1" dirty="0">
                            <a:latin typeface="Cambria Math"/>
                          </a:rPr>
                          <m:t>3</m:t>
                        </m:r>
                      </m:sup>
                    </m:sSup>
                    <m:r>
                      <a:rPr lang="es-ES" sz="1400" i="1" dirty="0">
                        <a:latin typeface="Cambria Math"/>
                      </a:rPr>
                      <m:t>]</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a:blip r:embed="rId4"/>
                <a:stretch>
                  <a:fillRect l="-229" t="-489" b="-1711"/>
                </a:stretch>
              </a:blipFill>
            </p:spPr>
            <p:txBody>
              <a:bodyPr/>
              <a:lstStyle/>
              <a:p>
                <a:r>
                  <a:rPr lang="es-ES">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14</a:t>
            </a:r>
            <a:r>
              <a:rPr lang="en-US" sz="1100" dirty="0"/>
              <a:t>: 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13</a:t>
            </a:r>
            <a:r>
              <a:rPr lang="en-US" sz="1100" dirty="0"/>
              <a:t>:  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2475</TotalTime>
  <Words>2418</Words>
  <Application>Microsoft Office PowerPoint</Application>
  <PresentationFormat>Custom</PresentationFormat>
  <Paragraphs>343</Paragraphs>
  <Slides>25</Slides>
  <Notes>25</Notes>
  <HiddenSlides>5</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CMASLab_presentation_16to9</vt:lpstr>
      <vt:lpstr>Master Thesis Project: Bending-Twist Shape Adaptation of Wings by Compliant Chiral Spar Design</vt:lpstr>
      <vt:lpstr>Motivation</vt:lpstr>
      <vt:lpstr>Presentation outline</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Computational model further analysis</vt:lpstr>
      <vt:lpstr>Computational model further analysis</vt:lpstr>
      <vt:lpstr>Computational model further analysis</vt:lpstr>
      <vt:lpstr>Conclusions</vt:lpstr>
      <vt:lpstr>Further steps and outlook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120</cp:revision>
  <cp:lastPrinted>2017-05-10T14:00:41Z</cp:lastPrinted>
  <dcterms:created xsi:type="dcterms:W3CDTF">2017-05-08T14:46:56Z</dcterms:created>
  <dcterms:modified xsi:type="dcterms:W3CDTF">2017-08-30T17:36:09Z</dcterms:modified>
</cp:coreProperties>
</file>